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1" r:id="rId5"/>
  </p:sldMasterIdLst>
  <p:notesMasterIdLst>
    <p:notesMasterId r:id="rId17"/>
  </p:notesMasterIdLst>
  <p:handoutMasterIdLst>
    <p:handoutMasterId r:id="rId18"/>
  </p:handoutMasterIdLst>
  <p:sldIdLst>
    <p:sldId id="312" r:id="rId6"/>
    <p:sldId id="314" r:id="rId7"/>
    <p:sldId id="300" r:id="rId8"/>
    <p:sldId id="316" r:id="rId9"/>
    <p:sldId id="319" r:id="rId10"/>
    <p:sldId id="313" r:id="rId11"/>
    <p:sldId id="308" r:id="rId12"/>
    <p:sldId id="317" r:id="rId13"/>
    <p:sldId id="309" r:id="rId14"/>
    <p:sldId id="320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5"/>
    <a:srgbClr val="C8C8C8"/>
    <a:srgbClr val="646464"/>
    <a:srgbClr val="008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4" d="100"/>
          <a:sy n="154" d="100"/>
        </p:scale>
        <p:origin x="9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5CF47-A06F-4459-8F43-06960E46D450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0EF8-7418-3246-8AF0-83ADB9DF39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9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EDCA-32B8-462C-B7E5-51EFFAA5E425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0417-4AC2-7A45-ACF1-D74F875EBA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15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close</a:t>
            </a:r>
          </a:p>
          <a:p>
            <a:endParaRPr lang="en-US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operate in small units close to our customers. </a:t>
            </a:r>
            <a:r>
              <a:rPr lang="en-US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mileage of transporting </a:t>
            </a:r>
            <a:r>
              <a:rPr lang="en-US" sz="1200" b="0" i="1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Lindström’s</a:t>
            </a:r>
            <a:r>
              <a:rPr lang="en-US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textiles amounted to </a:t>
            </a:r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 </a:t>
            </a:r>
            <a:r>
              <a:rPr lang="en-US" sz="1200" b="0" i="1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metres</a:t>
            </a:r>
            <a:r>
              <a:rPr lang="en-US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kilo of textiles washed.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10417-4AC2-7A45-ACF1-D74F875EBA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9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637232-1EB6-4EB6-8670-32DB19F3EEB1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10417-4AC2-7A45-ACF1-D74F875EBA6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87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43F3-069C-41FC-B90F-3D2FF12869F1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1999" y="-1"/>
            <a:ext cx="4572000" cy="51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972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86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76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86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92"/>
            <a:ext cx="9179311" cy="5164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86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78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86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92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86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57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A319-7220-4C48-BC4A-7EA38131CFD1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9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215-5A9A-4614-A386-88409EAA0507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96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79FD-8EE7-41CF-9D31-01FD085D4CDA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92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5E15-E908-4203-8E02-2BBF7784C2FD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143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D54A-FA37-49A7-BE48-D083F48DA4BB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8035-3003-4B67-9ABD-F7DA84AF738F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82584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492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9CAA-043F-44C6-A8C3-8A3DC4B984D1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0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9C7-4B55-4763-888C-EACF4BEB122F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519"/>
            <a:ext cx="9143998" cy="5592931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065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0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090-674A-4BB0-8558-068BA9B191B9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4060"/>
          <a:stretch/>
        </p:blipFill>
        <p:spPr>
          <a:xfrm>
            <a:off x="-31818" y="-15240"/>
            <a:ext cx="9216982" cy="5173980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065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94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B090-674A-4BB0-8558-068BA9B191B9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065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693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2A68-8827-422A-8BFE-4E7B003600E8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b="3695"/>
          <a:stretch/>
        </p:blipFill>
        <p:spPr>
          <a:xfrm>
            <a:off x="0" y="-15241"/>
            <a:ext cx="9144000" cy="5158741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04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8D90-5AE6-4F9A-BE5C-FA6D88433AA9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049"/>
          <a:stretch/>
        </p:blipFill>
        <p:spPr>
          <a:xfrm>
            <a:off x="-55644" y="-7620"/>
            <a:ext cx="9231448" cy="5151120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065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019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35C3-6AF9-406B-B973-502C10EE5644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065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86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99B5-3122-4669-A00C-9FE1AB81FD27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b="3885"/>
          <a:stretch/>
        </p:blipFill>
        <p:spPr>
          <a:xfrm>
            <a:off x="0" y="-7621"/>
            <a:ext cx="9144000" cy="5158741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894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4032-303F-4049-8EC0-BC5D89599F1A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 b="3948"/>
          <a:stretch/>
        </p:blipFill>
        <p:spPr>
          <a:xfrm>
            <a:off x="0" y="-7620"/>
            <a:ext cx="9163655" cy="5151120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065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36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1999" y="-1"/>
            <a:ext cx="4572000" cy="51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800" y="2023305"/>
            <a:ext cx="5513998" cy="27149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88673" y="2023305"/>
            <a:ext cx="2612527" cy="2714950"/>
          </a:xfrm>
          <a:noFill/>
        </p:spPr>
        <p:txBody>
          <a:bodyPr/>
          <a:lstStyle>
            <a:lvl1pPr>
              <a:buFontTx/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/>
          <a:p>
            <a:fld id="{2874A0A0-99D3-4C9C-9ABB-F7983B1DBE18}" type="datetime1">
              <a:rPr lang="fi-FI" smtClean="0"/>
              <a:t>16.12.2019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539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82584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4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82584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772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3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77200" y="1044000"/>
            <a:ext cx="3924000" cy="3636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0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45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9144000" cy="51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3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Highlight and Color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1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82584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0650-22D4-45B8-B88B-4C1E8A1BCE48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772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03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09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50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ighlight and Color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1999" y="360000"/>
            <a:ext cx="3852000" cy="442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178775" indent="0">
              <a:buNone/>
              <a:defRPr/>
            </a:lvl2pPr>
            <a:lvl3pPr marL="396000" indent="0">
              <a:buNone/>
              <a:defRPr/>
            </a:lvl3pPr>
            <a:lvl4pPr marL="576000" indent="0">
              <a:buNone/>
              <a:defRPr/>
            </a:lvl4pPr>
            <a:lvl5pPr marL="792000" indent="0"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0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60738" cy="5166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6" name="Picture 5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359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7"/>
            <a:ext cx="9162835" cy="5143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86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586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"/>
            <a:ext cx="9144000" cy="5145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2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07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349" cy="5154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6" name="Picture 5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324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438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575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6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3852000" cy="3600000"/>
          </a:xfrm>
        </p:spPr>
        <p:txBody>
          <a:bodyPr anchor="ctr" anchorCtr="0">
            <a:normAutofit/>
          </a:bodyPr>
          <a:lstStyle>
            <a:lvl1pPr algn="ctr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9750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6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0" y="1080000"/>
            <a:ext cx="3852000" cy="3600000"/>
          </a:xfrm>
        </p:spPr>
        <p:txBody>
          <a:bodyPr anchor="ctr" anchorCtr="0">
            <a:normAutofit/>
          </a:bodyPr>
          <a:lstStyle>
            <a:lvl1pPr algn="ctr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32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9EBA-3CDB-4543-AA5D-5CE1E6881B98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77200" y="1044000"/>
            <a:ext cx="3924000" cy="36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717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95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F767-CCA2-43E5-B732-63D766FEF4EC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55D6-C609-4A2F-B114-0117870D98C9}" type="datetime1">
              <a:rPr lang="fi-FI" smtClean="0"/>
              <a:t>16.12.2019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9144000" cy="51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35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/>
        </p:blipFill>
        <p:spPr>
          <a:xfrm>
            <a:off x="-12092" y="0"/>
            <a:ext cx="916709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860" y="1440000"/>
            <a:ext cx="3852000" cy="3240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Slide</a:t>
            </a:r>
            <a:endParaRPr lang="en-US"/>
          </a:p>
        </p:txBody>
      </p:sp>
      <p:pic>
        <p:nvPicPr>
          <p:cNvPr id="5" name="Picture 4" descr="lindstrom_logo_v01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1.gif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8258400" cy="79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800" y="2016000"/>
            <a:ext cx="8258400" cy="266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AA9E1045-AA7B-4081-BA8C-165914FE84E5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lindstrom_logo_v01.gif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4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96" r:id="rId3"/>
    <p:sldLayoutId id="2147483657" r:id="rId4"/>
    <p:sldLayoutId id="2147483666" r:id="rId5"/>
    <p:sldLayoutId id="2147483654" r:id="rId6"/>
    <p:sldLayoutId id="2147483655" r:id="rId7"/>
    <p:sldLayoutId id="2147483649" r:id="rId8"/>
    <p:sldLayoutId id="2147483677" r:id="rId9"/>
    <p:sldLayoutId id="2147483704" r:id="rId10"/>
    <p:sldLayoutId id="2147483705" r:id="rId11"/>
    <p:sldLayoutId id="2147483708" r:id="rId12"/>
    <p:sldLayoutId id="2147483706" r:id="rId13"/>
    <p:sldLayoutId id="2147483707" r:id="rId14"/>
    <p:sldLayoutId id="2147483664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97" r:id="rId21"/>
    <p:sldLayoutId id="2147483700" r:id="rId22"/>
    <p:sldLayoutId id="2147483710" r:id="rId23"/>
    <p:sldLayoutId id="2147483699" r:id="rId24"/>
    <p:sldLayoutId id="2147483701" r:id="rId25"/>
    <p:sldLayoutId id="2147483709" r:id="rId26"/>
    <p:sldLayoutId id="2147483702" r:id="rId27"/>
    <p:sldLayoutId id="2147483703" r:id="rId2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44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44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8258400" cy="79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800" y="2016000"/>
            <a:ext cx="8258400" cy="266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lindstrom_logo_v01.gif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33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44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440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indstromgroup.com/wp-content/uploads/sites/4/2019/05/Vastuuraportti-2018.pdf" TargetMode="External"/><Relationship Id="rId4" Type="http://schemas.openxmlformats.org/officeDocument/2006/relationships/hyperlink" Target="http://www.lindstromgroup.com/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R9dThjFntU" TargetMode="External"/><Relationship Id="rId4" Type="http://schemas.openxmlformats.org/officeDocument/2006/relationships/hyperlink" Target="https://www.youtube.com/watch?v=TR9dThjFnt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gif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69" r="35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4859338"/>
            <a:ext cx="720725" cy="180975"/>
          </a:xfrm>
        </p:spPr>
        <p:txBody>
          <a:bodyPr/>
          <a:lstStyle/>
          <a:p>
            <a:fld id="{AEA8B090-674A-4BB0-8558-068BA9B191B9}" type="datetime1">
              <a:rPr lang="fi-FI" smtClean="0"/>
              <a:t>16.12.2019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59338"/>
            <a:ext cx="460375" cy="180975"/>
          </a:xfrm>
        </p:spPr>
        <p:txBody>
          <a:bodyPr/>
          <a:lstStyle/>
          <a:p>
            <a:fld id="{3E0CB034-A392-5042-8FC7-461F3780B1D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0618" y="755375"/>
            <a:ext cx="3445565" cy="31672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b="1">
              <a:solidFill>
                <a:schemeClr val="accent2"/>
              </a:solidFill>
            </a:endParaRPr>
          </a:p>
          <a:p>
            <a:pPr algn="ctr"/>
            <a:endParaRPr lang="fi-FI" sz="2400" b="1">
              <a:solidFill>
                <a:schemeClr val="accent2"/>
              </a:solidFill>
            </a:endParaRPr>
          </a:p>
          <a:p>
            <a:pPr algn="ctr"/>
            <a:r>
              <a:rPr lang="fi-FI" sz="3200" b="1" err="1">
                <a:solidFill>
                  <a:schemeClr val="accent2"/>
                </a:solidFill>
              </a:rPr>
              <a:t>AdProfit</a:t>
            </a:r>
            <a:r>
              <a:rPr lang="fi-FI" sz="3200" b="1">
                <a:solidFill>
                  <a:schemeClr val="accent2"/>
                </a:solidFill>
              </a:rPr>
              <a:t> Junior </a:t>
            </a:r>
            <a:br>
              <a:rPr lang="fi-FI" sz="2400" b="1">
                <a:solidFill>
                  <a:schemeClr val="accent2"/>
                </a:solidFill>
              </a:rPr>
            </a:br>
            <a:r>
              <a:rPr lang="fi-FI" sz="2400">
                <a:solidFill>
                  <a:schemeClr val="accent2"/>
                </a:solidFill>
              </a:rPr>
              <a:t>-toimeksianto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0" y="1352565"/>
            <a:ext cx="2563639" cy="5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CC7D92-CC54-41F2-9D71-D5413A5F4E0F}"/>
              </a:ext>
            </a:extLst>
          </p:cNvPr>
          <p:cNvSpPr txBox="1"/>
          <p:nvPr/>
        </p:nvSpPr>
        <p:spPr>
          <a:xfrm>
            <a:off x="4176531" y="2923410"/>
            <a:ext cx="2789921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1100" b="1" dirty="0">
                <a:solidFill>
                  <a:schemeClr val="accent4"/>
                </a:solidFill>
              </a:rPr>
              <a:t>Palveluesimies</a:t>
            </a:r>
            <a:endParaRPr lang="fi-FI" sz="1100" b="1" dirty="0">
              <a:solidFill>
                <a:schemeClr val="accent4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bg2"/>
                </a:solidFill>
              </a:rPr>
              <a:t>Myyntineuvottelija</a:t>
            </a:r>
            <a:endParaRPr lang="fi-FI" sz="11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accent4"/>
                </a:solidFill>
              </a:rPr>
              <a:t>Project </a:t>
            </a:r>
            <a:r>
              <a:rPr lang="fi-FI" sz="1100" b="1" dirty="0" err="1">
                <a:solidFill>
                  <a:schemeClr val="accent4"/>
                </a:solidFill>
              </a:rPr>
              <a:t>Manager</a:t>
            </a:r>
            <a:endParaRPr lang="fi-FI" sz="1100" b="1" dirty="0">
              <a:solidFill>
                <a:schemeClr val="accent4"/>
              </a:solidFill>
            </a:endParaRPr>
          </a:p>
          <a:p>
            <a:pPr algn="ctr"/>
            <a:r>
              <a:rPr lang="fi-FI" sz="1100" b="1" dirty="0">
                <a:solidFill>
                  <a:schemeClr val="accent1"/>
                </a:solidFill>
              </a:rPr>
              <a:t>Business Controller</a:t>
            </a:r>
            <a:endParaRPr lang="fi-FI" sz="1100" b="1" dirty="0">
              <a:solidFill>
                <a:schemeClr val="accent1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accent4"/>
                </a:solidFill>
              </a:rPr>
              <a:t>Service Designer</a:t>
            </a:r>
            <a:endParaRPr lang="fi-FI" sz="1100" b="1" dirty="0">
              <a:solidFill>
                <a:schemeClr val="accent4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accent3"/>
                </a:solidFill>
              </a:rPr>
              <a:t>Designer</a:t>
            </a:r>
            <a:endParaRPr lang="fi-FI" sz="1100" b="1" dirty="0">
              <a:solidFill>
                <a:schemeClr val="accent3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tx2"/>
                </a:solidFill>
              </a:rPr>
              <a:t>Cr</a:t>
            </a:r>
            <a:r>
              <a:rPr lang="fi-FI" sz="1100" b="1" dirty="0">
                <a:solidFill>
                  <a:schemeClr val="bg2"/>
                </a:solidFill>
              </a:rPr>
              <a:t>edit Control </a:t>
            </a:r>
            <a:r>
              <a:rPr lang="fi-FI" sz="1100" b="1" dirty="0" err="1">
                <a:solidFill>
                  <a:schemeClr val="bg2"/>
                </a:solidFill>
              </a:rPr>
              <a:t>Specialist</a:t>
            </a:r>
            <a:endParaRPr lang="fi-FI" sz="1100" b="1" dirty="0">
              <a:solidFill>
                <a:schemeClr val="bg2"/>
              </a:solidFill>
            </a:endParaRPr>
          </a:p>
          <a:p>
            <a:pPr algn="ctr"/>
            <a:r>
              <a:rPr lang="fi-FI" sz="1100" b="1" dirty="0" err="1">
                <a:solidFill>
                  <a:schemeClr val="accent4"/>
                </a:solidFill>
              </a:rPr>
              <a:t>Purchase</a:t>
            </a:r>
            <a:r>
              <a:rPr lang="fi-FI" sz="1100" b="1" dirty="0">
                <a:solidFill>
                  <a:schemeClr val="accent4"/>
                </a:solidFill>
              </a:rPr>
              <a:t> </a:t>
            </a:r>
            <a:r>
              <a:rPr lang="fi-FI" sz="1100" b="1" dirty="0" err="1">
                <a:solidFill>
                  <a:schemeClr val="accent4"/>
                </a:solidFill>
              </a:rPr>
              <a:t>Specialist</a:t>
            </a:r>
            <a:endParaRPr lang="fi-FI" sz="1100" b="1" dirty="0">
              <a:solidFill>
                <a:schemeClr val="accent4"/>
              </a:solidFill>
            </a:endParaRPr>
          </a:p>
          <a:p>
            <a:pPr algn="ctr"/>
            <a:r>
              <a:rPr lang="fi-FI" sz="1100" b="1" dirty="0">
                <a:solidFill>
                  <a:schemeClr val="accent1"/>
                </a:solidFill>
              </a:rPr>
              <a:t>IT </a:t>
            </a:r>
            <a:r>
              <a:rPr lang="fi-FI" sz="1100" b="1" dirty="0" err="1">
                <a:solidFill>
                  <a:schemeClr val="accent1"/>
                </a:solidFill>
              </a:rPr>
              <a:t>Specialist</a:t>
            </a:r>
            <a:endParaRPr lang="fi-FI" sz="1100" b="1" dirty="0">
              <a:solidFill>
                <a:schemeClr val="accent1"/>
              </a:solidFill>
            </a:endParaRPr>
          </a:p>
          <a:p>
            <a:pPr algn="ctr"/>
            <a:endParaRPr lang="fi-FI" sz="1600" b="1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Keitä meillä työskentelee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95" y="245324"/>
            <a:ext cx="3163690" cy="2664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9C5DF2-4AEE-4815-B442-F13398B1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75" y="1715649"/>
            <a:ext cx="3924000" cy="26640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endParaRPr lang="fi-FI" b="1" dirty="0">
              <a:solidFill>
                <a:schemeClr val="accent2"/>
              </a:solidFill>
              <a:cs typeface="Arial"/>
            </a:endParaRPr>
          </a:p>
          <a:p>
            <a:pPr>
              <a:buClr>
                <a:schemeClr val="bg1"/>
              </a:buClr>
            </a:pPr>
            <a:r>
              <a:rPr lang="fi-FI" b="1" dirty="0">
                <a:solidFill>
                  <a:schemeClr val="accent2"/>
                </a:solidFill>
              </a:rPr>
              <a:t>Ammattiryhmämme ovat: </a:t>
            </a:r>
          </a:p>
          <a:p>
            <a:pPr>
              <a:buClr>
                <a:schemeClr val="bg1"/>
              </a:buClr>
            </a:pPr>
            <a:r>
              <a:rPr lang="fi-FI" b="1" dirty="0">
                <a:solidFill>
                  <a:schemeClr val="accent2"/>
                </a:solidFill>
              </a:rPr>
              <a:t>1. operatiivinen henkilöstö (pesuloiden työntekijät)</a:t>
            </a:r>
          </a:p>
          <a:p>
            <a:pPr>
              <a:buClr>
                <a:schemeClr val="bg1"/>
              </a:buClr>
            </a:pPr>
            <a:r>
              <a:rPr lang="fi-FI" b="1" dirty="0">
                <a:solidFill>
                  <a:schemeClr val="accent2"/>
                </a:solidFill>
              </a:rPr>
              <a:t>2. myynnin ammattilaiset </a:t>
            </a:r>
          </a:p>
          <a:p>
            <a:pPr>
              <a:buClr>
                <a:schemeClr val="bg1"/>
              </a:buClr>
            </a:pPr>
            <a:r>
              <a:rPr lang="fi-FI" b="1" dirty="0">
                <a:solidFill>
                  <a:schemeClr val="accent2"/>
                </a:solidFill>
              </a:rPr>
              <a:t>3. erilaisissa asiantuntijatehtävissä työskentelevät (esim. talous, IT, palvelukehitys)</a:t>
            </a:r>
          </a:p>
          <a:p>
            <a:pPr>
              <a:buClr>
                <a:schemeClr val="bg1"/>
              </a:buClr>
            </a:pPr>
            <a:endParaRPr lang="fi-FI" b="1" dirty="0">
              <a:solidFill>
                <a:schemeClr val="accent2"/>
              </a:solidFill>
            </a:endParaRPr>
          </a:p>
          <a:p>
            <a:pPr>
              <a:buClr>
                <a:schemeClr val="bg1"/>
              </a:buClr>
            </a:pPr>
            <a:r>
              <a:rPr lang="fi-FI" b="1" dirty="0">
                <a:solidFill>
                  <a:schemeClr val="accent2"/>
                </a:solidFill>
              </a:rPr>
              <a:t>Voit keskittyä kaikkiin ammattiryhmiin tai valita jonkun niistä.</a:t>
            </a:r>
            <a:endParaRPr lang="fi-FI" b="1" dirty="0">
              <a:solidFill>
                <a:schemeClr val="bg1"/>
              </a:solidFill>
              <a:cs typeface="Arial"/>
            </a:endParaRPr>
          </a:p>
          <a:p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D51A0-656D-4165-986D-17D2EC685E1D}"/>
              </a:ext>
            </a:extLst>
          </p:cNvPr>
          <p:cNvSpPr txBox="1"/>
          <p:nvPr/>
        </p:nvSpPr>
        <p:spPr>
          <a:xfrm>
            <a:off x="6742003" y="2923410"/>
            <a:ext cx="1771639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b="1" dirty="0">
                <a:solidFill>
                  <a:schemeClr val="accent4"/>
                </a:solidFill>
              </a:rPr>
              <a:t>Tekstiilihuoltaja</a:t>
            </a:r>
          </a:p>
          <a:p>
            <a:pPr algn="ctr"/>
            <a:r>
              <a:rPr lang="fi-FI" sz="1100" b="1" dirty="0">
                <a:solidFill>
                  <a:schemeClr val="bg2"/>
                </a:solidFill>
              </a:rPr>
              <a:t>Tuotantotyöntekijä</a:t>
            </a:r>
            <a:endParaRPr lang="fi-FI" sz="11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accent3"/>
                </a:solidFill>
              </a:rPr>
              <a:t>Myyntipäällikkö</a:t>
            </a:r>
            <a:endParaRPr lang="fi-FI" sz="1100" b="1" dirty="0">
              <a:solidFill>
                <a:schemeClr val="accent3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accent4"/>
                </a:solidFill>
              </a:rPr>
              <a:t>Key </a:t>
            </a:r>
            <a:r>
              <a:rPr lang="fi-FI" sz="1100" b="1" dirty="0" err="1">
                <a:solidFill>
                  <a:schemeClr val="accent4"/>
                </a:solidFill>
              </a:rPr>
              <a:t>Account</a:t>
            </a:r>
            <a:r>
              <a:rPr lang="fi-FI" sz="1100" b="1" dirty="0">
                <a:solidFill>
                  <a:schemeClr val="accent4"/>
                </a:solidFill>
              </a:rPr>
              <a:t> </a:t>
            </a:r>
            <a:r>
              <a:rPr lang="fi-FI" sz="1100" b="1" dirty="0" err="1">
                <a:solidFill>
                  <a:schemeClr val="accent4"/>
                </a:solidFill>
              </a:rPr>
              <a:t>Manager</a:t>
            </a:r>
            <a:endParaRPr lang="fi-FI" sz="1100" b="1" dirty="0">
              <a:solidFill>
                <a:schemeClr val="accent4"/>
              </a:solidFill>
            </a:endParaRPr>
          </a:p>
          <a:p>
            <a:pPr algn="ctr"/>
            <a:r>
              <a:rPr lang="fi-FI" sz="1100" b="1" dirty="0">
                <a:solidFill>
                  <a:schemeClr val="accent1"/>
                </a:solidFill>
              </a:rPr>
              <a:t>Asiakasvastaava</a:t>
            </a:r>
            <a:endParaRPr lang="fi-FI" sz="1100" b="1" dirty="0">
              <a:solidFill>
                <a:schemeClr val="accent1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bg2"/>
                </a:solidFill>
              </a:rPr>
              <a:t>Asiakasneuvoja</a:t>
            </a:r>
            <a:endParaRPr lang="fi-FI" sz="11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accent4"/>
                </a:solidFill>
              </a:rPr>
              <a:t>Tuotantopäällikkö</a:t>
            </a:r>
            <a:endParaRPr lang="fi-FI" sz="1100" b="1" dirty="0">
              <a:solidFill>
                <a:schemeClr val="accent4"/>
              </a:solidFill>
              <a:cs typeface="Arial"/>
            </a:endParaRPr>
          </a:p>
          <a:p>
            <a:pPr algn="ctr"/>
            <a:r>
              <a:rPr lang="fi-FI" sz="1100" b="1" dirty="0">
                <a:solidFill>
                  <a:schemeClr val="accent3"/>
                </a:solidFill>
              </a:rPr>
              <a:t>Palveluohjaaja</a:t>
            </a:r>
          </a:p>
          <a:p>
            <a:pPr algn="ctr"/>
            <a:r>
              <a:rPr lang="fi-FI" sz="1100" b="1" dirty="0">
                <a:solidFill>
                  <a:schemeClr val="tx2"/>
                </a:solidFill>
                <a:cs typeface="Arial"/>
              </a:rPr>
              <a:t>Kunnossapitovastaava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6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17" y="216384"/>
            <a:ext cx="6447183" cy="492711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87830A-4628-4F95-9CF0-65D3A5C9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0" y="1887942"/>
            <a:ext cx="3257133" cy="792000"/>
          </a:xfrm>
        </p:spPr>
        <p:txBody>
          <a:bodyPr>
            <a:noAutofit/>
          </a:bodyPr>
          <a:lstStyle/>
          <a:p>
            <a:r>
              <a:rPr lang="fi-FI" dirty="0"/>
              <a:t>Taustatietoa löydät nettisivuiltamme sekä vastuuraportistamme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258460" y="3319325"/>
            <a:ext cx="2837113" cy="1607791"/>
          </a:xfrm>
        </p:spPr>
        <p:txBody>
          <a:bodyPr>
            <a:normAutofit/>
          </a:bodyPr>
          <a:lstStyle/>
          <a:p>
            <a:r>
              <a:rPr lang="fi-FI" sz="1600" dirty="0">
                <a:hlinkClick r:id="rId4"/>
              </a:rPr>
              <a:t>www.lindstromgroup.com/fi</a:t>
            </a:r>
            <a:r>
              <a:rPr lang="fi-FI" sz="1600" dirty="0"/>
              <a:t> </a:t>
            </a:r>
          </a:p>
          <a:p>
            <a:r>
              <a:rPr lang="fi-FI" sz="1600" dirty="0">
                <a:hlinkClick r:id="rId5"/>
              </a:rPr>
              <a:t>Vastuuraportti 2018</a:t>
            </a:r>
            <a:endParaRPr lang="fi-FI" sz="1600" dirty="0"/>
          </a:p>
          <a:p>
            <a:endParaRPr lang="fi-FI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73D7-F1AF-4F4D-8A08-34DF5B24ADF9}" type="datetime1">
              <a:rPr lang="fi-FI" smtClean="0"/>
              <a:t>16.12.2019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29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9dThjFnt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C3C68-AC0A-4437-B478-AD38CC650976}"/>
              </a:ext>
            </a:extLst>
          </p:cNvPr>
          <p:cNvSpPr txBox="1"/>
          <p:nvPr/>
        </p:nvSpPr>
        <p:spPr>
          <a:xfrm>
            <a:off x="320374" y="466544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hlinkClick r:id="rId4"/>
              </a:rPr>
              <a:t>Katso video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2" descr="Kartta 03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68" y="0"/>
            <a:ext cx="8812419" cy="49569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1262" y="-8682"/>
            <a:ext cx="2326341" cy="51666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92" y="1009139"/>
            <a:ext cx="2022732" cy="3658708"/>
          </a:xfrm>
        </p:spPr>
        <p:txBody>
          <a:bodyPr>
            <a:no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Lindström pähkinänkuoressa</a:t>
            </a:r>
            <a:br>
              <a:rPr lang="fi-FI" sz="1200" b="0">
                <a:solidFill>
                  <a:schemeClr val="bg1"/>
                </a:solidFill>
              </a:rPr>
            </a:br>
            <a:br>
              <a:rPr lang="fi-FI" sz="1200" b="0">
                <a:solidFill>
                  <a:schemeClr val="bg1"/>
                </a:solidFill>
              </a:rPr>
            </a:br>
            <a:r>
              <a:rPr lang="fi-FI" sz="1200" b="0">
                <a:solidFill>
                  <a:schemeClr val="bg1"/>
                </a:solidFill>
              </a:rPr>
              <a:t>Olemme yli 170-vuotias suomalainen perheyritys ja toimimme 24 maassa, </a:t>
            </a:r>
            <a:br>
              <a:rPr lang="fi-FI" sz="1200" b="0">
                <a:solidFill>
                  <a:schemeClr val="bg1"/>
                </a:solidFill>
              </a:rPr>
            </a:br>
            <a:r>
              <a:rPr lang="fi-FI" sz="1200" b="0">
                <a:solidFill>
                  <a:schemeClr val="bg1"/>
                </a:solidFill>
              </a:rPr>
              <a:t>Euroopassa ja Aasiassa.</a:t>
            </a:r>
            <a:br>
              <a:rPr lang="fi-FI" sz="1200" b="0">
                <a:solidFill>
                  <a:schemeClr val="bg1"/>
                </a:solidFill>
              </a:rPr>
            </a:br>
            <a:br>
              <a:rPr lang="fi-FI" sz="1200" b="0">
                <a:solidFill>
                  <a:schemeClr val="bg1"/>
                </a:solidFill>
              </a:rPr>
            </a:br>
            <a:r>
              <a:rPr lang="fi-FI" sz="1200" b="0">
                <a:solidFill>
                  <a:schemeClr val="bg1"/>
                </a:solidFill>
              </a:rPr>
              <a:t>Toimimme kiertotalouden ytimessä ja teemme joka päivä päätöksiä </a:t>
            </a:r>
            <a:br>
              <a:rPr lang="fi-FI" sz="1200" b="0">
                <a:solidFill>
                  <a:schemeClr val="bg1"/>
                </a:solidFill>
              </a:rPr>
            </a:br>
            <a:r>
              <a:rPr lang="fi-FI" sz="1200" b="0">
                <a:solidFill>
                  <a:schemeClr val="bg1"/>
                </a:solidFill>
              </a:rPr>
              <a:t>ympäristömme puolesta!</a:t>
            </a:r>
            <a:br>
              <a:rPr lang="fi-FI" sz="1200" b="0">
                <a:solidFill>
                  <a:schemeClr val="bg1"/>
                </a:solidFill>
              </a:rPr>
            </a:br>
            <a:br>
              <a:rPr lang="fi-FI" sz="1200" b="0">
                <a:solidFill>
                  <a:schemeClr val="bg1"/>
                </a:solidFill>
              </a:rPr>
            </a:br>
            <a:r>
              <a:rPr lang="fi-FI" sz="1200" b="0">
                <a:solidFill>
                  <a:schemeClr val="bg1"/>
                </a:solidFill>
              </a:rPr>
              <a:t>Digitaaliset ratkaisumme helpottavat asiakkaidemme arkea.</a:t>
            </a:r>
            <a:br>
              <a:rPr lang="fi-FI" sz="1200" b="0">
                <a:solidFill>
                  <a:schemeClr val="bg1"/>
                </a:solidFill>
              </a:rPr>
            </a:br>
            <a:br>
              <a:rPr lang="fi-FI" sz="1200" b="0">
                <a:solidFill>
                  <a:schemeClr val="bg1"/>
                </a:solidFill>
              </a:rPr>
            </a:br>
            <a:r>
              <a:rPr lang="fi-FI" sz="1200" b="0">
                <a:solidFill>
                  <a:schemeClr val="bg1"/>
                </a:solidFill>
              </a:rPr>
              <a:t>Innovoimme palvelujamme yhdessä asiakkaidemme kanssa.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832" y="3646885"/>
            <a:ext cx="963564" cy="11079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4300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työntekijää, joista Suomessa 1700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0481" y="3646885"/>
            <a:ext cx="7729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toiminta-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maata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5299" y="3646885"/>
            <a:ext cx="1280362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387 M€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liikevaihto 2018</a:t>
            </a: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1077" y="3646885"/>
            <a:ext cx="1590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Perheyritys, </a:t>
            </a: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perustettu vuonna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1848</a:t>
            </a:r>
            <a: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yksi Suomen vanhimmista </a:t>
            </a:r>
            <a:b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yrityksistä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08729" y="3433192"/>
            <a:ext cx="603100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37014" y="3655605"/>
            <a:ext cx="1337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Emoyhtiö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Lindström Oy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Suomessa</a:t>
            </a: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7007" y="3638584"/>
            <a:ext cx="712054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toimi-</a:t>
            </a:r>
            <a:b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paikkaa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47" y="871142"/>
            <a:ext cx="2151231" cy="2169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2054" y="1609638"/>
            <a:ext cx="1514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Lähelle asiakkaitamme: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Keskimäärin kilo tekstiiliä matkaa </a:t>
            </a:r>
            <a:r>
              <a:rPr kumimoji="0" lang="fi-FI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vain 200 metriä </a:t>
            </a: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pesulasta asiakkaalle.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A3A97-1E10-4552-B68D-B9495BD493F1}"/>
              </a:ext>
            </a:extLst>
          </p:cNvPr>
          <p:cNvSpPr txBox="1"/>
          <p:nvPr/>
        </p:nvSpPr>
        <p:spPr>
          <a:xfrm>
            <a:off x="4383455" y="84901"/>
            <a:ext cx="197881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b="1" err="1"/>
              <a:t>Optimoimalla</a:t>
            </a:r>
            <a:r>
              <a:rPr lang="en-US" sz="1100"/>
              <a:t> </a:t>
            </a:r>
            <a:r>
              <a:rPr lang="en-US" sz="1100" err="1"/>
              <a:t>raaka-aineen</a:t>
            </a:r>
            <a:r>
              <a:rPr lang="en-US" sz="1100"/>
              <a:t> </a:t>
            </a:r>
            <a:r>
              <a:rPr lang="fi-FI" sz="1100"/>
              <a:t>hankinnan, tekstiilien valmistuksen, kuljetukset ja </a:t>
            </a:r>
            <a:r>
              <a:rPr lang="en-US" sz="1100" err="1"/>
              <a:t>huollon</a:t>
            </a:r>
            <a:r>
              <a:rPr lang="en-US" sz="1100"/>
              <a:t>, </a:t>
            </a:r>
            <a:r>
              <a:rPr lang="en-US" sz="1100" err="1"/>
              <a:t>autamme</a:t>
            </a:r>
            <a:r>
              <a:rPr lang="en-US" sz="1100"/>
              <a:t> </a:t>
            </a:r>
            <a:r>
              <a:rPr lang="en-US" sz="1100" err="1"/>
              <a:t>asiakkaitamme</a:t>
            </a:r>
            <a:r>
              <a:rPr lang="en-US" sz="1100"/>
              <a:t> </a:t>
            </a:r>
            <a:r>
              <a:rPr lang="fi-FI" sz="1100" b="1"/>
              <a:t>pienentämään tekstiilien </a:t>
            </a:r>
            <a:r>
              <a:rPr lang="en-US" sz="1100" b="1" err="1"/>
              <a:t>käytöstä</a:t>
            </a:r>
            <a:r>
              <a:rPr lang="en-US" sz="1100" b="1"/>
              <a:t> </a:t>
            </a:r>
            <a:r>
              <a:rPr lang="en-US" sz="1100" b="1" err="1"/>
              <a:t>aiheutuvaa</a:t>
            </a:r>
            <a:r>
              <a:rPr lang="en-US" sz="1100" b="1"/>
              <a:t> </a:t>
            </a:r>
            <a:r>
              <a:rPr lang="en-US" sz="1100" b="1" err="1"/>
              <a:t>ympäristörasitusta</a:t>
            </a:r>
            <a:r>
              <a:rPr lang="fi-FI" sz="1100"/>
              <a:t>.</a:t>
            </a:r>
          </a:p>
        </p:txBody>
      </p:sp>
      <p:pic>
        <p:nvPicPr>
          <p:cNvPr id="19" name="Picture 18" descr="lindstrom_logo_v0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75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5"/>
          <p:cNvPicPr>
            <a:picLocks noChangeAspect="1"/>
          </p:cNvPicPr>
          <p:nvPr/>
        </p:nvPicPr>
        <p:blipFill rotWithShape="1">
          <a:blip r:embed="rId2"/>
          <a:srcRect l="4149" t="186" r="3415" b="-2809"/>
          <a:stretch/>
        </p:blipFill>
        <p:spPr>
          <a:xfrm>
            <a:off x="2542056" y="248781"/>
            <a:ext cx="1986611" cy="1893728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-3920" t="-8592" b="-12789"/>
          <a:stretch/>
        </p:blipFill>
        <p:spPr>
          <a:xfrm>
            <a:off x="2855665" y="3133095"/>
            <a:ext cx="1693458" cy="190690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8035-3003-4B67-9ABD-F7DA84AF738F}" type="datetime1">
              <a:rPr lang="fi-FI" smtClean="0"/>
              <a:t>16.12.2019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82313" y="3479685"/>
            <a:ext cx="3029270" cy="1225114"/>
          </a:xfrm>
        </p:spPr>
        <p:txBody>
          <a:bodyPr>
            <a:noAutofit/>
          </a:bodyPr>
          <a:lstStyle/>
          <a:p>
            <a:r>
              <a:rPr lang="fi-FI" sz="1400">
                <a:latin typeface="+mn-lt"/>
              </a:rPr>
              <a:t>Toimimme vastuullisesti </a:t>
            </a:r>
            <a:br>
              <a:rPr lang="fi-FI" sz="1400">
                <a:latin typeface="+mn-lt"/>
              </a:rPr>
            </a:br>
            <a:r>
              <a:rPr lang="fi-FI" sz="1400" b="0">
                <a:latin typeface="+mn-lt"/>
              </a:rPr>
              <a:t>ja koko toimintamme perustuu </a:t>
            </a:r>
            <a:br>
              <a:rPr lang="fi-FI" sz="1400" b="0">
                <a:latin typeface="+mn-lt"/>
              </a:rPr>
            </a:br>
            <a:r>
              <a:rPr lang="fi-FI" sz="1400">
                <a:latin typeface="+mn-lt"/>
              </a:rPr>
              <a:t>kiertotalouteen.</a:t>
            </a:r>
            <a:br>
              <a:rPr lang="fi-FI" sz="1400">
                <a:latin typeface="+mn-lt"/>
              </a:rPr>
            </a:br>
            <a:r>
              <a:rPr lang="fi-FI" sz="1400">
                <a:latin typeface="+mn-lt"/>
                <a:cs typeface="Arial" panose="020B0604020202020204" pitchFamily="34" charset="0"/>
              </a:rPr>
              <a:t>Innovoimme</a:t>
            </a:r>
            <a:r>
              <a:rPr lang="fi-FI" sz="1400" b="0">
                <a:latin typeface="+mn-lt"/>
                <a:cs typeface="Arial" panose="020B0604020202020204" pitchFamily="34" charset="0"/>
              </a:rPr>
              <a:t> ympäristöä </a:t>
            </a:r>
            <a:br>
              <a:rPr lang="fi-FI" sz="1400" b="0">
                <a:latin typeface="+mn-lt"/>
                <a:cs typeface="Arial" panose="020B0604020202020204" pitchFamily="34" charset="0"/>
              </a:rPr>
            </a:br>
            <a:r>
              <a:rPr lang="fi-FI" sz="1400" b="0">
                <a:latin typeface="+mn-lt"/>
                <a:cs typeface="Arial" panose="020B0604020202020204" pitchFamily="34" charset="0"/>
              </a:rPr>
              <a:t>säästäviä ratkaisuja</a:t>
            </a:r>
            <a:r>
              <a:rPr lang="fi-FI" sz="1400">
                <a:latin typeface="+mn-lt"/>
                <a:cs typeface="Arial" panose="020B0604020202020204" pitchFamily="34" charset="0"/>
              </a:rPr>
              <a:t>.</a:t>
            </a:r>
            <a:br>
              <a:rPr lang="fi-FI" sz="1400">
                <a:latin typeface="+mn-lt"/>
                <a:cs typeface="Arial" panose="020B0604020202020204" pitchFamily="34" charset="0"/>
              </a:rPr>
            </a:br>
            <a:endParaRPr lang="fi-FI" sz="140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8667" y="341915"/>
            <a:ext cx="2506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>
                <a:solidFill>
                  <a:schemeClr val="accent2"/>
                </a:solidFill>
              </a:rPr>
              <a:t>Helpotamme</a:t>
            </a:r>
            <a:r>
              <a:rPr lang="fi-FI" sz="1400">
                <a:solidFill>
                  <a:schemeClr val="accent2"/>
                </a:solidFill>
              </a:rPr>
              <a:t> asiakkaidemme arkea joustavilla palveluillamme.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765" y="1265598"/>
            <a:ext cx="1629230" cy="20305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96443" y="1621710"/>
            <a:ext cx="17951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>
                <a:solidFill>
                  <a:schemeClr val="accent2"/>
                </a:solidFill>
              </a:rPr>
              <a:t>Välitämme </a:t>
            </a:r>
          </a:p>
          <a:p>
            <a:r>
              <a:rPr lang="fi-FI" sz="1400">
                <a:solidFill>
                  <a:schemeClr val="accent2"/>
                </a:solidFill>
              </a:rPr>
              <a:t>toisistamme, </a:t>
            </a:r>
          </a:p>
          <a:p>
            <a:r>
              <a:rPr lang="fi-FI" sz="1400">
                <a:solidFill>
                  <a:schemeClr val="accent2"/>
                </a:solidFill>
              </a:rPr>
              <a:t>asiakkaistamme </a:t>
            </a:r>
          </a:p>
          <a:p>
            <a:r>
              <a:rPr lang="fi-FI" sz="1400">
                <a:solidFill>
                  <a:schemeClr val="accent2"/>
                </a:solidFill>
              </a:rPr>
              <a:t>ja yhteistyö-</a:t>
            </a:r>
          </a:p>
          <a:p>
            <a:r>
              <a:rPr lang="fi-FI" sz="1400">
                <a:solidFill>
                  <a:schemeClr val="accent2"/>
                </a:solidFill>
              </a:rPr>
              <a:t>kumppaneistamme.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5287" t="6997" r="13749"/>
          <a:stretch/>
        </p:blipFill>
        <p:spPr>
          <a:xfrm>
            <a:off x="6570368" y="3280580"/>
            <a:ext cx="2186086" cy="16119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15737" y="3599529"/>
            <a:ext cx="2073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>
                <a:solidFill>
                  <a:schemeClr val="accent2"/>
                </a:solidFill>
              </a:rPr>
              <a:t>Luomme</a:t>
            </a:r>
            <a:r>
              <a:rPr lang="fi-FI" sz="1400">
                <a:solidFill>
                  <a:schemeClr val="accent2"/>
                </a:solidFill>
              </a:rPr>
              <a:t> asiakkaidemme kanssa aitoja </a:t>
            </a:r>
            <a:r>
              <a:rPr lang="fi-FI" sz="1400" b="1">
                <a:solidFill>
                  <a:schemeClr val="accent2"/>
                </a:solidFill>
              </a:rPr>
              <a:t>kumppanuus-</a:t>
            </a:r>
          </a:p>
          <a:p>
            <a:r>
              <a:rPr lang="fi-FI" sz="1400" b="1">
                <a:solidFill>
                  <a:schemeClr val="accent2"/>
                </a:solidFill>
              </a:rPr>
              <a:t>suhteita</a:t>
            </a:r>
            <a:r>
              <a:rPr lang="fi-FI" sz="1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63555" y="2190377"/>
            <a:ext cx="3352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ratkaisumme </a:t>
            </a:r>
            <a:r>
              <a:rPr lang="fi-FI"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antavat asiakkaillemme uusia mahdollisuuksia tehdä elämästään helpompaa ja ympäristön kannalta kestävämpää.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13" y="1179442"/>
            <a:ext cx="1100579" cy="2005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030" y="330919"/>
            <a:ext cx="1192183" cy="9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9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13425" y="360000"/>
            <a:ext cx="3670573" cy="4428000"/>
          </a:xfrm>
        </p:spPr>
        <p:txBody>
          <a:bodyPr/>
          <a:lstStyle/>
          <a:p>
            <a:pPr algn="l"/>
            <a:r>
              <a:rPr lang="fi-FI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Palvelukeskuksemme Suomessa</a:t>
            </a:r>
          </a:p>
          <a:p>
            <a:pPr algn="l"/>
            <a:endParaRPr lang="fi-FI" sz="1800"/>
          </a:p>
          <a:p>
            <a:pPr algn="l"/>
            <a:r>
              <a:rPr lang="fi-FI" sz="2000"/>
              <a:t>8 </a:t>
            </a:r>
            <a:r>
              <a:rPr lang="fi-FI" sz="2000" b="0"/>
              <a:t> </a:t>
            </a:r>
            <a:r>
              <a:rPr lang="fi-FI" sz="1800" b="0"/>
              <a:t>Työvaatepesulaa</a:t>
            </a:r>
            <a:br>
              <a:rPr lang="fi-FI" sz="2000" b="0"/>
            </a:br>
            <a:r>
              <a:rPr lang="fi-FI" sz="2000"/>
              <a:t>8</a:t>
            </a:r>
            <a:r>
              <a:rPr lang="fi-FI" sz="2000" b="0"/>
              <a:t>  </a:t>
            </a:r>
            <a:r>
              <a:rPr lang="fi-FI" sz="1800" b="0"/>
              <a:t>Mattopesulaa</a:t>
            </a:r>
            <a:br>
              <a:rPr lang="fi-FI" sz="2000" b="0"/>
            </a:br>
            <a:r>
              <a:rPr lang="fi-FI" sz="2000"/>
              <a:t>6</a:t>
            </a:r>
            <a:r>
              <a:rPr lang="fi-FI" sz="2000" b="0"/>
              <a:t>  </a:t>
            </a:r>
            <a:r>
              <a:rPr lang="fi-FI" sz="1800" b="0"/>
              <a:t>Pyyherullapesulaa</a:t>
            </a:r>
            <a:br>
              <a:rPr lang="fi-FI" sz="2000" b="0"/>
            </a:br>
            <a:r>
              <a:rPr lang="fi-FI" sz="2000"/>
              <a:t>1</a:t>
            </a:r>
            <a:r>
              <a:rPr lang="fi-FI" sz="2000" b="0"/>
              <a:t>  </a:t>
            </a:r>
            <a:r>
              <a:rPr lang="fi-FI" sz="1800" b="0"/>
              <a:t>Teollisuuspyyhepesula</a:t>
            </a:r>
            <a:br>
              <a:rPr lang="fi-FI" sz="2000" b="0"/>
            </a:br>
            <a:r>
              <a:rPr lang="fi-FI" sz="2000"/>
              <a:t>1</a:t>
            </a:r>
            <a:r>
              <a:rPr lang="fi-FI" sz="2000" b="0"/>
              <a:t>  </a:t>
            </a:r>
            <a:r>
              <a:rPr lang="fi-FI" sz="1800" b="0"/>
              <a:t>Ravintolatekstiilipesula</a:t>
            </a:r>
            <a:br>
              <a:rPr lang="fi-FI" sz="2000" b="0"/>
            </a:br>
            <a:r>
              <a:rPr lang="fi-FI" sz="2000"/>
              <a:t>10</a:t>
            </a:r>
            <a:r>
              <a:rPr lang="fi-FI" sz="2000" b="0"/>
              <a:t>  </a:t>
            </a:r>
            <a:r>
              <a:rPr lang="fi-FI" sz="1800" b="0"/>
              <a:t>Hotellitekstiilipesulaa</a:t>
            </a:r>
            <a:endParaRPr lang="fi-FI" sz="2000" b="0"/>
          </a:p>
          <a:p>
            <a:pPr algn="l"/>
            <a:endParaRPr lang="en-US" sz="1350"/>
          </a:p>
          <a:p>
            <a:pPr algn="l"/>
            <a:endParaRPr lang="en-US" sz="600"/>
          </a:p>
        </p:txBody>
      </p:sp>
      <p:grpSp>
        <p:nvGrpSpPr>
          <p:cNvPr id="6" name="Group 5"/>
          <p:cNvGrpSpPr/>
          <p:nvPr/>
        </p:nvGrpSpPr>
        <p:grpSpPr>
          <a:xfrm>
            <a:off x="789130" y="72576"/>
            <a:ext cx="3174527" cy="5070924"/>
            <a:chOff x="5516983" y="72576"/>
            <a:chExt cx="3174527" cy="5070924"/>
          </a:xfrm>
        </p:grpSpPr>
        <p:grpSp>
          <p:nvGrpSpPr>
            <p:cNvPr id="9" name="Group 8"/>
            <p:cNvGrpSpPr/>
            <p:nvPr/>
          </p:nvGrpSpPr>
          <p:grpSpPr>
            <a:xfrm>
              <a:off x="5516983" y="72576"/>
              <a:ext cx="3174527" cy="5070924"/>
              <a:chOff x="5516983" y="72576"/>
              <a:chExt cx="3174527" cy="5070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/>
              <a:srcRect l="11581" t="12110" r="25404" b="13529"/>
              <a:stretch/>
            </p:blipFill>
            <p:spPr>
              <a:xfrm>
                <a:off x="5516983" y="72576"/>
                <a:ext cx="3040282" cy="5070924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046612" y="1116600"/>
                <a:ext cx="77938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Sodankylä</a:t>
                </a:r>
                <a:endParaRPr kumimoji="0" lang="fi-FI" sz="11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70558" y="2440021"/>
                <a:ext cx="4539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Oulu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742315" y="3424078"/>
                <a:ext cx="5806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Kuopio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96075" y="3693956"/>
                <a:ext cx="8018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Vaajakoski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588396" y="3721982"/>
                <a:ext cx="8386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Pieksämäki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83368" y="3339979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Nurmo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27570" y="3997520"/>
                <a:ext cx="7441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Lempäälä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6306" y="4135880"/>
                <a:ext cx="9364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Hämeenlinna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235174" y="4242931"/>
                <a:ext cx="5757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Hollola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33086" y="3960030"/>
                <a:ext cx="4122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Pori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26133" y="4378194"/>
                <a:ext cx="5116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</a:rPr>
                  <a:t>Turku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74775" y="4363792"/>
                <a:ext cx="6671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</a:rPr>
                  <a:t>Luumäki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153910" y="4700571"/>
                <a:ext cx="15376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</a:rPr>
                  <a:t>Helsinki, Espoo, Vantaa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363985" y="1335103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92685" y="2510807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18426" y="3561460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28080" y="3510530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235174" y="3787612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516949" y="3778026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406705" y="4138007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02691" y="4581563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11555" y="4168372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61120" y="4338028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192685" y="4359490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605747" y="4432831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120938" y="4639848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980006" y="4672194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087284" y="4746850"/>
              <a:ext cx="114235" cy="1126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058717" y="2968994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Pietarsaari</a:t>
            </a:r>
          </a:p>
        </p:txBody>
      </p:sp>
      <p:sp>
        <p:nvSpPr>
          <p:cNvPr id="44" name="Oval 43"/>
          <p:cNvSpPr/>
          <p:nvPr/>
        </p:nvSpPr>
        <p:spPr>
          <a:xfrm>
            <a:off x="1969467" y="3038461"/>
            <a:ext cx="114235" cy="1126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19393" y="3980567"/>
            <a:ext cx="114235" cy="1126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2754" y="3868597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Tampere</a:t>
            </a:r>
          </a:p>
        </p:txBody>
      </p:sp>
      <p:sp>
        <p:nvSpPr>
          <p:cNvPr id="45" name="Oval 44"/>
          <p:cNvSpPr/>
          <p:nvPr/>
        </p:nvSpPr>
        <p:spPr>
          <a:xfrm>
            <a:off x="969227" y="4675357"/>
            <a:ext cx="114235" cy="1126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12268" y="4498789"/>
            <a:ext cx="114235" cy="1126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507320" y="3613399"/>
            <a:ext cx="114235" cy="1126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75389" y="4494757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Mäntsälä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6678" y="4454350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Maarianhamina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04526" y="3424078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Jyväskylä</a:t>
            </a:r>
          </a:p>
        </p:txBody>
      </p:sp>
    </p:spTree>
    <p:extLst>
      <p:ext uri="{BB962C8B-B14F-4D97-AF65-F5344CB8AC3E}">
        <p14:creationId xmlns:p14="http://schemas.microsoft.com/office/powerpoint/2010/main" val="392648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7044" y="387279"/>
            <a:ext cx="3924000" cy="558421"/>
          </a:xfrm>
        </p:spPr>
        <p:txBody>
          <a:bodyPr>
            <a:noAutofit/>
          </a:bodyPr>
          <a:lstStyle/>
          <a:p>
            <a:r>
              <a:rPr lang="fi-FI">
                <a:solidFill>
                  <a:srgbClr val="003C71"/>
                </a:solidFill>
              </a:rPr>
              <a:t>Palvelumme</a:t>
            </a:r>
            <a:br>
              <a:rPr lang="en-US" b="0">
                <a:solidFill>
                  <a:srgbClr val="000000"/>
                </a:solidFill>
              </a:rPr>
            </a:b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799" y="1070099"/>
            <a:ext cx="5319371" cy="3090686"/>
          </a:xfrm>
        </p:spPr>
        <p:txBody>
          <a:bodyPr vert="horz" lIns="0" tIns="0" rIns="0" bIns="0" rtlCol="0" anchor="t">
            <a:normAutofit/>
          </a:bodyPr>
          <a:lstStyle/>
          <a:p>
            <a:pPr marL="285750" lvl="0" indent="-285750">
              <a:buClr>
                <a:srgbClr val="0094B3"/>
              </a:buClr>
              <a:buFont typeface="Arial" panose="020B0604020202020204" pitchFamily="34" charset="0"/>
              <a:buChar char="•"/>
              <a:defRPr/>
            </a:pPr>
            <a:r>
              <a:rPr lang="fi-FI" b="1">
                <a:solidFill>
                  <a:schemeClr val="accent1"/>
                </a:solidFill>
              </a:rPr>
              <a:t>Työvaatepalvelut</a:t>
            </a:r>
            <a:r>
              <a:rPr lang="fi-FI" sz="1200" b="1">
                <a:solidFill>
                  <a:srgbClr val="000000"/>
                </a:solidFill>
              </a:rPr>
              <a:t> </a:t>
            </a:r>
            <a:r>
              <a:rPr lang="fi-FI" sz="1200">
                <a:solidFill>
                  <a:srgbClr val="000000"/>
                </a:solidFill>
              </a:rPr>
              <a:t>kaikissa toimintamaissa, perusmallistoista asiakaskohtaisiin mallistoihin.</a:t>
            </a:r>
          </a:p>
          <a:p>
            <a:pPr marL="285750" lvl="0" indent="-285750">
              <a:buClr>
                <a:srgbClr val="0094B3"/>
              </a:buClr>
              <a:buFont typeface="Arial" panose="020B0604020202020204" pitchFamily="34" charset="0"/>
              <a:buChar char="•"/>
              <a:defRPr/>
            </a:pPr>
            <a:r>
              <a:rPr lang="fi-FI" b="1">
                <a:solidFill>
                  <a:schemeClr val="accent1"/>
                </a:solidFill>
              </a:rPr>
              <a:t>Mattopalvelut </a:t>
            </a:r>
            <a:r>
              <a:rPr lang="fi-FI" sz="1200">
                <a:solidFill>
                  <a:srgbClr val="000000"/>
                </a:solidFill>
              </a:rPr>
              <a:t>16 Euroopan maassa, lianpysäytystä ja sisustuksellisia ratkaisuja.</a:t>
            </a:r>
          </a:p>
          <a:p>
            <a:pPr marL="285750" lvl="0" indent="-285750">
              <a:buClr>
                <a:srgbClr val="0094B3"/>
              </a:buClr>
              <a:buFont typeface="Arial" panose="020B0604020202020204" pitchFamily="34" charset="0"/>
              <a:buChar char="•"/>
              <a:defRPr/>
            </a:pPr>
            <a:r>
              <a:rPr lang="fi-FI" b="1">
                <a:solidFill>
                  <a:schemeClr val="accent1"/>
                </a:solidFill>
              </a:rPr>
              <a:t>Teollisuuspyyhepalvelut</a:t>
            </a:r>
            <a:r>
              <a:rPr lang="fi-FI" sz="1200" b="1">
                <a:solidFill>
                  <a:srgbClr val="000000"/>
                </a:solidFill>
              </a:rPr>
              <a:t> </a:t>
            </a:r>
            <a:r>
              <a:rPr lang="fi-FI" sz="1200">
                <a:solidFill>
                  <a:srgbClr val="000000"/>
                </a:solidFill>
              </a:rPr>
              <a:t>neljässä maassa, vaaralliset jätteet roskattomasti talteen.</a:t>
            </a:r>
            <a:endParaRPr lang="fi-FI" sz="1200">
              <a:solidFill>
                <a:srgbClr val="000000"/>
              </a:solidFill>
              <a:cs typeface="Arial"/>
            </a:endParaRPr>
          </a:p>
          <a:p>
            <a:pPr marL="285750" lvl="0" indent="-285750">
              <a:buClr>
                <a:srgbClr val="0094B3"/>
              </a:buClr>
              <a:buFont typeface="Arial" panose="020B0604020202020204" pitchFamily="34" charset="0"/>
              <a:buChar char="•"/>
              <a:defRPr/>
            </a:pPr>
            <a:r>
              <a:rPr lang="fi-FI" b="1">
                <a:solidFill>
                  <a:schemeClr val="accent1"/>
                </a:solidFill>
              </a:rPr>
              <a:t>WC-tilapalvelut </a:t>
            </a:r>
            <a:r>
              <a:rPr lang="fi-FI" sz="1200">
                <a:solidFill>
                  <a:srgbClr val="000000"/>
                </a:solidFill>
              </a:rPr>
              <a:t>kahdessa maassa, tinkimätöntä hygieniaa kaikkialle missä käsiä pestään.</a:t>
            </a:r>
          </a:p>
          <a:p>
            <a:pPr marL="285750" lvl="0" indent="-285750">
              <a:buClr>
                <a:srgbClr val="0094B3"/>
              </a:buClr>
              <a:buFont typeface="Arial" panose="020B0604020202020204" pitchFamily="34" charset="0"/>
              <a:buChar char="•"/>
              <a:defRPr/>
            </a:pPr>
            <a:r>
              <a:rPr lang="fi-FI" b="1">
                <a:solidFill>
                  <a:schemeClr val="accent1"/>
                </a:solidFill>
              </a:rPr>
              <a:t>Ravintolatekstiilipalvelut </a:t>
            </a:r>
            <a:r>
              <a:rPr lang="fi-FI" sz="1200">
                <a:solidFill>
                  <a:srgbClr val="000000"/>
                </a:solidFill>
              </a:rPr>
              <a:t>Suomessa, kattaustekstiilit vaativaan makuun.</a:t>
            </a:r>
            <a:endParaRPr lang="fi-FI" sz="1200"/>
          </a:p>
          <a:p>
            <a:pPr marL="285750" lvl="0" indent="-285750">
              <a:buClr>
                <a:srgbClr val="0094B3"/>
              </a:buClr>
              <a:buFont typeface="Arial" panose="020B0604020202020204" pitchFamily="34" charset="0"/>
              <a:buChar char="•"/>
              <a:defRPr/>
            </a:pPr>
            <a:r>
              <a:rPr lang="fi-FI" sz="1200">
                <a:solidFill>
                  <a:srgbClr val="000000"/>
                </a:solidFill>
              </a:rPr>
              <a:t>Lisäksi Lindströmin tytäryhtiö </a:t>
            </a:r>
            <a:r>
              <a:rPr lang="fi-FI" sz="1200" b="1" err="1">
                <a:solidFill>
                  <a:srgbClr val="000000"/>
                </a:solidFill>
              </a:rPr>
              <a:t>Comforta</a:t>
            </a:r>
            <a:r>
              <a:rPr lang="fi-FI" sz="1200">
                <a:solidFill>
                  <a:srgbClr val="000000"/>
                </a:solidFill>
              </a:rPr>
              <a:t> tarjoaa </a:t>
            </a:r>
            <a:r>
              <a:rPr lang="fi-FI" sz="1200" b="1">
                <a:solidFill>
                  <a:schemeClr val="accent1"/>
                </a:solidFill>
              </a:rPr>
              <a:t>hotelli-, ravintola- ja terveydenhuollon tekstiilipalveluita.</a:t>
            </a:r>
          </a:p>
          <a:p>
            <a:pPr marL="143510" indent="-143510"/>
            <a:endParaRPr lang="fi-FI" sz="1200">
              <a:cs typeface="Arial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28182" r="-28182"/>
          <a:stretch/>
        </p:blipFill>
        <p:spPr>
          <a:xfrm>
            <a:off x="4956627" y="0"/>
            <a:ext cx="4572000" cy="5148000"/>
          </a:xfrm>
        </p:spPr>
      </p:pic>
      <p:sp>
        <p:nvSpPr>
          <p:cNvPr id="8" name="TextBox 7"/>
          <p:cNvSpPr txBox="1"/>
          <p:nvPr/>
        </p:nvSpPr>
        <p:spPr>
          <a:xfrm>
            <a:off x="442799" y="4160785"/>
            <a:ext cx="6090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accent1"/>
                </a:solidFill>
              </a:rPr>
              <a:t>Palvelumme sisältää suunnittelun, hankinnan, kuljetukset, huollon (pesu ja korjaus), varastoinnin ja loppuhävityksen.</a:t>
            </a:r>
          </a:p>
        </p:txBody>
      </p:sp>
    </p:spTree>
    <p:extLst>
      <p:ext uri="{BB962C8B-B14F-4D97-AF65-F5344CB8AC3E}">
        <p14:creationId xmlns:p14="http://schemas.microsoft.com/office/powerpoint/2010/main" val="426230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4F767-CCA2-43E5-B732-63D766FEF4EC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16.12.2019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CB034-A392-5042-8FC7-461F3780B1D8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235" y="2643806"/>
            <a:ext cx="1325782" cy="944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8304" y="3861662"/>
            <a:ext cx="1423749" cy="5936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1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57DD115-2589-4CFA-9DA3-10B3C020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80" y="1037244"/>
            <a:ext cx="7564091" cy="4032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034" y="292403"/>
            <a:ext cx="5924870" cy="499235"/>
          </a:xfrm>
        </p:spPr>
        <p:txBody>
          <a:bodyPr/>
          <a:lstStyle/>
          <a:p>
            <a:r>
              <a:rPr lang="fi-FI"/>
              <a:t>Vastuullisuus osana liiketoimintaamme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1596" y="639422"/>
            <a:ext cx="535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Näin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7AB8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kiertotalous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näkyy arjessamme</a:t>
            </a:r>
          </a:p>
        </p:txBody>
      </p:sp>
    </p:spTree>
    <p:extLst>
      <p:ext uri="{BB962C8B-B14F-4D97-AF65-F5344CB8AC3E}">
        <p14:creationId xmlns:p14="http://schemas.microsoft.com/office/powerpoint/2010/main" val="126615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43" y="1868158"/>
            <a:ext cx="8258400" cy="1604857"/>
          </a:xfrm>
        </p:spPr>
        <p:txBody>
          <a:bodyPr>
            <a:normAutofit/>
          </a:bodyPr>
          <a:lstStyle/>
          <a:p>
            <a:pPr algn="ctr"/>
            <a:r>
              <a:rPr lang="fi-FI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Toimeksianto</a:t>
            </a:r>
          </a:p>
        </p:txBody>
      </p:sp>
    </p:spTree>
    <p:extLst>
      <p:ext uri="{BB962C8B-B14F-4D97-AF65-F5344CB8AC3E}">
        <p14:creationId xmlns:p14="http://schemas.microsoft.com/office/powerpoint/2010/main" val="297613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2FAB-2C04-444E-B381-4CB68F74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00" y="1211943"/>
            <a:ext cx="5058114" cy="3643085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</a:rPr>
              <a:t>TEHTÄVÄ: Tietoisuuden lisääminen Lindströmistä työnantajana ja työnantajakuvan kirkastaminen.</a:t>
            </a: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sz="1600" b="1" dirty="0">
              <a:solidFill>
                <a:schemeClr val="bg1"/>
              </a:solidFill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</a:rPr>
              <a:t>TAVOITE: Saada erilaiset osaajat (nuoret, vanhat, muista kulttuureista tulevat, tietyn alan ammattilaiset…) tietoisiksi Lindströmistä ja kiinnostumaan uramahdollisuuksistamme. </a:t>
            </a:r>
            <a:br>
              <a:rPr lang="fi-FI" sz="1600" b="1" dirty="0">
                <a:solidFill>
                  <a:schemeClr val="bg1"/>
                </a:solidFill>
              </a:rPr>
            </a:br>
            <a:endParaRPr lang="fi-FI" sz="1600" b="1" dirty="0">
              <a:solidFill>
                <a:schemeClr val="bg1"/>
              </a:solidFill>
              <a:cs typeface="Arial"/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</a:rPr>
              <a:t>MITEN voisimme kertoa meistä ja monipuolisista työtehtävistämme ja saada eri kohderyhmiä kiinnostumaan meistä työnantajana?</a:t>
            </a:r>
          </a:p>
          <a:p>
            <a:pPr marL="0" indent="0">
              <a:buClr>
                <a:schemeClr val="bg1"/>
              </a:buClr>
              <a:buNone/>
            </a:pPr>
            <a:endParaRPr lang="fi-FI" sz="1600" b="1" dirty="0">
              <a:solidFill>
                <a:schemeClr val="bg1"/>
              </a:solidFill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  <a:cs typeface="Arial"/>
              </a:rPr>
              <a:t>PUNAISENA</a:t>
            </a:r>
            <a:r>
              <a:rPr lang="fi-FI" sz="1600" b="1" dirty="0">
                <a:solidFill>
                  <a:schemeClr val="bg1"/>
                </a:solidFill>
              </a:rPr>
              <a:t> LANKANA tarinankerronta, kiertotalous ja vastuullisuus.</a:t>
            </a:r>
            <a:endParaRPr lang="fi-FI" sz="1600" b="1" dirty="0">
              <a:solidFill>
                <a:schemeClr val="bg1"/>
              </a:solidFill>
              <a:cs typeface="Arial"/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sz="1600" b="1" dirty="0">
              <a:solidFill>
                <a:schemeClr val="bg1"/>
              </a:solidFill>
              <a:cs typeface="Arial"/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chemeClr val="bg1"/>
                </a:solidFill>
                <a:cs typeface="Arial"/>
              </a:rPr>
              <a:t>HYÖDYNNÄ työssä monikanavaisuutta ja sosiaalista mediaa.</a:t>
            </a: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sz="1600" b="1" dirty="0">
              <a:solidFill>
                <a:schemeClr val="bg1"/>
              </a:solidFill>
              <a:cs typeface="Arial"/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bg1"/>
              </a:solidFill>
              <a:cs typeface="Arial"/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bg1"/>
              </a:solidFill>
              <a:cs typeface="Arial"/>
            </a:endParaRPr>
          </a:p>
          <a:p>
            <a:pPr marL="143510" indent="-14351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848" t="4270" r="9520" b="6060"/>
          <a:stretch/>
        </p:blipFill>
        <p:spPr>
          <a:xfrm>
            <a:off x="4992490" y="-133490"/>
            <a:ext cx="4572000" cy="5148000"/>
          </a:xfrm>
        </p:spPr>
      </p:pic>
    </p:spTree>
    <p:extLst>
      <p:ext uri="{BB962C8B-B14F-4D97-AF65-F5344CB8AC3E}">
        <p14:creationId xmlns:p14="http://schemas.microsoft.com/office/powerpoint/2010/main" val="344216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ndström">
      <a:dk1>
        <a:srgbClr val="000000"/>
      </a:dk1>
      <a:lt1>
        <a:srgbClr val="FFFFFF"/>
      </a:lt1>
      <a:dk2>
        <a:srgbClr val="E52330"/>
      </a:dk2>
      <a:lt2>
        <a:srgbClr val="E52330"/>
      </a:lt2>
      <a:accent1>
        <a:srgbClr val="0094B3"/>
      </a:accent1>
      <a:accent2>
        <a:srgbClr val="003F72"/>
      </a:accent2>
      <a:accent3>
        <a:srgbClr val="7AB800"/>
      </a:accent3>
      <a:accent4>
        <a:srgbClr val="FF7900"/>
      </a:accent4>
      <a:accent5>
        <a:srgbClr val="7C109A"/>
      </a:accent5>
      <a:accent6>
        <a:srgbClr val="CA005D"/>
      </a:accent6>
      <a:hlink>
        <a:srgbClr val="003F72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684EB450-2EA6-4F03-8AF1-777F88F35D3E}" vid="{DE362E09-F2EC-4E84-A44B-433AB848BA1F}"/>
    </a:ext>
  </a:extLst>
</a:theme>
</file>

<file path=ppt/theme/theme2.xml><?xml version="1.0" encoding="utf-8"?>
<a:theme xmlns:a="http://schemas.openxmlformats.org/drawingml/2006/main" name="1_Office Theme">
  <a:themeElements>
    <a:clrScheme name="Lindström">
      <a:dk1>
        <a:srgbClr val="000000"/>
      </a:dk1>
      <a:lt1>
        <a:srgbClr val="FFFFFF"/>
      </a:lt1>
      <a:dk2>
        <a:srgbClr val="E52330"/>
      </a:dk2>
      <a:lt2>
        <a:srgbClr val="E52330"/>
      </a:lt2>
      <a:accent1>
        <a:srgbClr val="0094B3"/>
      </a:accent1>
      <a:accent2>
        <a:srgbClr val="003F72"/>
      </a:accent2>
      <a:accent3>
        <a:srgbClr val="7AB800"/>
      </a:accent3>
      <a:accent4>
        <a:srgbClr val="FF7900"/>
      </a:accent4>
      <a:accent5>
        <a:srgbClr val="7C109A"/>
      </a:accent5>
      <a:accent6>
        <a:srgbClr val="CA005D"/>
      </a:accent6>
      <a:hlink>
        <a:srgbClr val="003F72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BFE35DAE76C4B835A0CF1B5E8DC4C" ma:contentTypeVersion="2" ma:contentTypeDescription="Create a new document." ma:contentTypeScope="" ma:versionID="5f05ca87c023ff76da8fe2933be5420f">
  <xsd:schema xmlns:xsd="http://www.w3.org/2001/XMLSchema" xmlns:xs="http://www.w3.org/2001/XMLSchema" xmlns:p="http://schemas.microsoft.com/office/2006/metadata/properties" xmlns:ns2="6e788fb9-8c0a-4017-ba6f-8026263b2267" targetNamespace="http://schemas.microsoft.com/office/2006/metadata/properties" ma:root="true" ma:fieldsID="09439a5a1e79910c0375516f4f904a24" ns2:_="">
    <xsd:import namespace="6e788fb9-8c0a-4017-ba6f-8026263b22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88fb9-8c0a-4017-ba6f-8026263b2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84495-2A6E-49B7-B34C-64FE6D38CD8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e788fb9-8c0a-4017-ba6f-8026263b226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EF70CD-DDA9-443F-B652-583F470061BC}">
  <ds:schemaRefs>
    <ds:schemaRef ds:uri="6e788fb9-8c0a-4017-ba6f-8026263b22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2CACE1-BD04-48E3-8BA1-9A48D9A00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</TotalTime>
  <Words>491</Words>
  <Application>Microsoft Macintosh PowerPoint</Application>
  <PresentationFormat>Näytössä katseltava esitys (16:9)</PresentationFormat>
  <Paragraphs>116</Paragraphs>
  <Slides>11</Slides>
  <Notes>2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PowerPoint-esitys</vt:lpstr>
      <vt:lpstr>PowerPoint-esitys</vt:lpstr>
      <vt:lpstr>Lindström pähkinänkuoressa  Olemme yli 170-vuotias suomalainen perheyritys ja toimimme 24 maassa,  Euroopassa ja Aasiassa.  Toimimme kiertotalouden ytimessä ja teemme joka päivä päätöksiä  ympäristömme puolesta!  Digitaaliset ratkaisumme helpottavat asiakkaidemme arkea.  Innovoimme palvelujamme yhdessä asiakkaidemme kanssa.</vt:lpstr>
      <vt:lpstr>Toimimme vastuullisesti  ja koko toimintamme perustuu  kiertotalouteen. Innovoimme ympäristöä  säästäviä ratkaisuja. </vt:lpstr>
      <vt:lpstr>PowerPoint-esitys</vt:lpstr>
      <vt:lpstr>Palvelumme </vt:lpstr>
      <vt:lpstr>Vastuullisuus osana liiketoimintaamme</vt:lpstr>
      <vt:lpstr>Toimeksianto</vt:lpstr>
      <vt:lpstr>PowerPoint-esitys</vt:lpstr>
      <vt:lpstr>Keitä meillä työskentelee</vt:lpstr>
      <vt:lpstr>Taustatietoa löydät nettisivuiltamme sekä vastuuraportistamme</vt:lpstr>
    </vt:vector>
  </TitlesOfParts>
  <Company>Lindström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Adprofit Junior  -toimeksianto</dc:title>
  <dc:creator>Hanganpää Camilla</dc:creator>
  <cp:lastModifiedBy>Maria Timonen</cp:lastModifiedBy>
  <cp:revision>10</cp:revision>
  <dcterms:created xsi:type="dcterms:W3CDTF">2019-11-25T07:43:01Z</dcterms:created>
  <dcterms:modified xsi:type="dcterms:W3CDTF">2019-12-16T14:17:48Z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0x010100518BFE35DAE76C4B835A0CF1B5E8DC4C</vt:lpwstr>
  </property>
</Properties>
</file>